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15" r:id="rId3"/>
    <p:sldId id="500" r:id="rId4"/>
    <p:sldId id="508" r:id="rId5"/>
    <p:sldId id="509" r:id="rId6"/>
    <p:sldId id="507" r:id="rId7"/>
    <p:sldId id="501" r:id="rId8"/>
    <p:sldId id="505" r:id="rId9"/>
    <p:sldId id="506" r:id="rId10"/>
    <p:sldId id="504" r:id="rId11"/>
    <p:sldId id="513" r:id="rId12"/>
    <p:sldId id="510" r:id="rId13"/>
    <p:sldId id="502" r:id="rId14"/>
    <p:sldId id="514" r:id="rId15"/>
    <p:sldId id="512" r:id="rId16"/>
    <p:sldId id="499" r:id="rId17"/>
    <p:sldId id="49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2174F9-70A1-0665-03F3-A614897FD741}" name="Stephan Pfister" initials="SP" userId="af4594f0f9dd022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75"/>
    <a:srgbClr val="FF9900"/>
    <a:srgbClr val="F6DE30"/>
    <a:srgbClr val="0BF50B"/>
    <a:srgbClr val="FFFF99"/>
    <a:srgbClr val="A5E550"/>
    <a:srgbClr val="2E2E3E"/>
    <a:srgbClr val="EF0503"/>
    <a:srgbClr val="021E69"/>
    <a:srgbClr val="AE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3" autoAdjust="0"/>
    <p:restoredTop sz="86404" autoAdjust="0"/>
  </p:normalViewPr>
  <p:slideViewPr>
    <p:cSldViewPr snapToGrid="0" showGuides="1">
      <p:cViewPr varScale="1">
        <p:scale>
          <a:sx n="91" d="100"/>
          <a:sy n="91" d="100"/>
        </p:scale>
        <p:origin x="78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38" d="100"/>
          <a:sy n="38" d="100"/>
        </p:scale>
        <p:origin x="28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26.02.2026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9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pic>
        <p:nvPicPr>
          <p:cNvPr id="9" name="Picture 8" descr="ESD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14420" y="6507088"/>
            <a:ext cx="462667" cy="169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52895-3600-4A97-8B1E-CD616CDB5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2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216E3-A2A4-61EF-9D5D-390FF1AA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E2BCD0-7578-E0FF-BA36-132F9E0A6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6A2DA8-FDB2-D2D9-2DA7-A093E5C8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0F37-11C5-415B-AE92-D2B2A5BB3BF5}" type="datetimeFigureOut">
              <a:rPr lang="en-CH" smtClean="0"/>
              <a:t>26/02/2026</a:t>
            </a:fld>
            <a:endParaRPr lang="en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78B43-4E70-3EF8-76FB-D7C2D887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9A9D66-7B3F-D337-6874-6E3DF12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032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3493-D249-45DA-AD1E-EB31175A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66" r:id="rId3"/>
    <p:sldLayoutId id="2147483665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>
          <p15:clr>
            <a:srgbClr val="F26B43"/>
          </p15:clr>
        </p15:guide>
        <p15:guide id="3" pos="7219">
          <p15:clr>
            <a:srgbClr val="F26B43"/>
          </p15:clr>
        </p15:guide>
        <p15:guide id="4" orient="horz" pos="164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-ai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reengrocer.nilu.no/project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9A6C4A-CE45-64E5-BD2D-3AF2EB5A68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67494"/>
            <a:ext cx="1489590" cy="601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ADBF2DE-4C7F-8514-7E29-C8DD1025A5A0}"/>
              </a:ext>
            </a:extLst>
          </p:cNvPr>
          <p:cNvSpPr/>
          <p:nvPr/>
        </p:nvSpPr>
        <p:spPr>
          <a:xfrm>
            <a:off x="1110344" y="747780"/>
            <a:ext cx="1002574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r>
              <a:rPr lang="en-CH" sz="6000" b="1" baseline="30000" dirty="0">
                <a:solidFill>
                  <a:prstClr val="black"/>
                </a:solidFill>
              </a:rPr>
              <a:t>Welcome to</a:t>
            </a:r>
          </a:p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r>
              <a:rPr lang="en-GB" sz="2400" b="1" baseline="30000" dirty="0">
                <a:solidFill>
                  <a:prstClr val="black"/>
                </a:solidFill>
              </a:rPr>
              <a:t>92nd</a:t>
            </a:r>
            <a:r>
              <a:rPr lang="en-GB" sz="2400" b="1" dirty="0">
                <a:solidFill>
                  <a:prstClr val="black"/>
                </a:solidFill>
              </a:rPr>
              <a:t> LCA Discussion Forum</a:t>
            </a:r>
            <a:endParaRPr lang="en-US" sz="3200" b="1" i="0" u="none" strike="noStrike" baseline="0" dirty="0">
              <a:solidFill>
                <a:srgbClr val="000000"/>
              </a:solidFill>
              <a:latin typeface="Calibri-Bold"/>
            </a:endParaRPr>
          </a:p>
          <a:p>
            <a:endParaRPr lang="en-US" dirty="0"/>
          </a:p>
          <a:p>
            <a:endParaRPr lang="en-CH" dirty="0"/>
          </a:p>
          <a:p>
            <a:pPr algn="ctr"/>
            <a:r>
              <a:rPr lang="en-US" dirty="0"/>
              <a:t> </a:t>
            </a:r>
            <a:r>
              <a:rPr lang="en-US" sz="3200" b="1" dirty="0">
                <a:solidFill>
                  <a:srgbClr val="000000"/>
                </a:solidFill>
                <a:latin typeface="Calibri-Bold"/>
              </a:rPr>
              <a:t>AI in LCA: Innovations, Applications, and Challenges </a:t>
            </a:r>
          </a:p>
          <a:p>
            <a:pPr algn="ctr"/>
            <a:endParaRPr lang="en-GB" sz="3200" b="1" dirty="0">
              <a:solidFill>
                <a:prstClr val="black"/>
              </a:solidFill>
            </a:endParaRPr>
          </a:p>
          <a:p>
            <a:pPr algn="ctr"/>
            <a:endParaRPr lang="de-CH" sz="2400" dirty="0">
              <a:solidFill>
                <a:prstClr val="black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A9ECA29-13EA-CF0F-2FA2-FF385F38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325599"/>
            <a:ext cx="952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</a:tabLst>
            </a:pPr>
            <a:r>
              <a:rPr lang="en-GB" sz="1400" i="1" dirty="0">
                <a:solidFill>
                  <a:prstClr val="white">
                    <a:lumMod val="50000"/>
                  </a:prstClr>
                </a:solidFill>
                <a:ea typeface="Times New Roman" pitchFamily="18" charset="0"/>
                <a:cs typeface="Segoe UI" pitchFamily="34" charset="0"/>
              </a:rPr>
              <a:t>Sponsors </a:t>
            </a:r>
            <a:br>
              <a:rPr lang="en-GB" sz="1400" i="1" dirty="0">
                <a:solidFill>
                  <a:prstClr val="white">
                    <a:lumMod val="50000"/>
                  </a:prstClr>
                </a:solidFill>
                <a:ea typeface="Times New Roman" pitchFamily="18" charset="0"/>
                <a:cs typeface="Segoe UI" pitchFamily="34" charset="0"/>
              </a:rPr>
            </a:br>
            <a:r>
              <a:rPr lang="en-GB" sz="1400" i="1" dirty="0">
                <a:solidFill>
                  <a:prstClr val="white">
                    <a:lumMod val="50000"/>
                  </a:prstClr>
                </a:solidFill>
                <a:ea typeface="Times New Roman" pitchFamily="18" charset="0"/>
                <a:cs typeface="Segoe UI" pitchFamily="34" charset="0"/>
              </a:rPr>
              <a:t>2026</a:t>
            </a:r>
            <a:endParaRPr lang="de-CH" sz="1000" i="1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D5204F16-4DFF-3FF5-E824-75253B8E773B}"/>
              </a:ext>
            </a:extLst>
          </p:cNvPr>
          <p:cNvCxnSpPr/>
          <p:nvPr/>
        </p:nvCxnSpPr>
        <p:spPr>
          <a:xfrm>
            <a:off x="323528" y="6274497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AF93F09-6DCA-48CA-07BC-BE6F43EDF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20" y="6345643"/>
            <a:ext cx="1737768" cy="464552"/>
          </a:xfrm>
          <a:prstGeom prst="rect">
            <a:avLst/>
          </a:prstGeom>
        </p:spPr>
      </p:pic>
      <p:pic>
        <p:nvPicPr>
          <p:cNvPr id="9" name="Picture 4" descr="Carbotech">
            <a:extLst>
              <a:ext uri="{FF2B5EF4-FFF2-40B4-BE49-F238E27FC236}">
                <a16:creationId xmlns:a16="http://schemas.microsoft.com/office/drawing/2014/main" id="{EE0A8CD0-9464-46CD-71BB-89DF8AB45B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69835"/>
            <a:ext cx="1800200" cy="37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7C9DF1B-F04A-C47C-BB57-823C2121E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00" y="6379928"/>
            <a:ext cx="1472956" cy="241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916685-5CEA-AE7F-3D7E-5EC1FC04A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130" y="4193101"/>
            <a:ext cx="1771548" cy="167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7E271B-B22E-28BA-6A46-F1CBDC102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4274" y="0"/>
            <a:ext cx="4467726" cy="140163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3C1E02B-B739-28D9-0F7A-53131D66D6D5}"/>
              </a:ext>
            </a:extLst>
          </p:cNvPr>
          <p:cNvSpPr txBox="1"/>
          <p:nvPr/>
        </p:nvSpPr>
        <p:spPr>
          <a:xfrm>
            <a:off x="123481" y="1030249"/>
            <a:ext cx="1833653" cy="141577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b="1" dirty="0">
                <a:effectLst/>
                <a:ea typeface="Times New Roman" panose="02020603050405020304" pitchFamily="18" charset="0"/>
              </a:rPr>
              <a:t>WLAN</a:t>
            </a:r>
          </a:p>
          <a:p>
            <a:pPr>
              <a:buNone/>
            </a:pPr>
            <a:r>
              <a:rPr lang="de-CH" dirty="0">
                <a:effectLst/>
                <a:ea typeface="Times New Roman" panose="02020603050405020304" pitchFamily="18" charset="0"/>
              </a:rPr>
              <a:t>Network: </a:t>
            </a:r>
            <a:r>
              <a:rPr lang="de-CH" sz="1400" b="1" dirty="0">
                <a:effectLst/>
                <a:ea typeface="Times New Roman" panose="02020603050405020304" pitchFamily="18" charset="0"/>
              </a:rPr>
              <a:t>Diskussionsforum</a:t>
            </a:r>
            <a:endParaRPr lang="de-CH" b="1" dirty="0"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de-CH" dirty="0">
                <a:effectLst/>
                <a:ea typeface="Times New Roman" panose="02020603050405020304" pitchFamily="18" charset="0"/>
              </a:rPr>
              <a:t>Password: </a:t>
            </a:r>
            <a:br>
              <a:rPr lang="de-CH" dirty="0">
                <a:effectLst/>
                <a:ea typeface="Times New Roman" panose="02020603050405020304" pitchFamily="18" charset="0"/>
              </a:rPr>
            </a:br>
            <a:r>
              <a:rPr lang="de-CH" b="1" dirty="0">
                <a:effectLst/>
                <a:ea typeface="Times New Roman" panose="02020603050405020304" pitchFamily="18" charset="0"/>
              </a:rPr>
              <a:t>DF-LCA-92</a:t>
            </a:r>
          </a:p>
        </p:txBody>
      </p:sp>
    </p:spTree>
    <p:extLst>
      <p:ext uri="{BB962C8B-B14F-4D97-AF65-F5344CB8AC3E}">
        <p14:creationId xmlns:p14="http://schemas.microsoft.com/office/powerpoint/2010/main" val="126598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53778-0F82-BBC1-6EAE-E6A4E3143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9F9FBD6-AA63-F95D-C8B7-148E7B42C1D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67494"/>
            <a:ext cx="1489590" cy="601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4AE709C-55D1-B403-F640-0942EB4E0F36}"/>
              </a:ext>
            </a:extLst>
          </p:cNvPr>
          <p:cNvSpPr/>
          <p:nvPr/>
        </p:nvSpPr>
        <p:spPr>
          <a:xfrm>
            <a:off x="1110344" y="747780"/>
            <a:ext cx="100257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endParaRPr lang="en-CH" sz="2400" b="1" baseline="30000" dirty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srgbClr val="000000"/>
              </a:solidFill>
              <a:latin typeface="Calibri-Bold"/>
            </a:endParaRPr>
          </a:p>
          <a:p>
            <a:pPr algn="ctr"/>
            <a:r>
              <a:rPr lang="en-CH" sz="3200" b="1" dirty="0">
                <a:solidFill>
                  <a:prstClr val="black"/>
                </a:solidFill>
              </a:rPr>
              <a:t>H</a:t>
            </a:r>
            <a:r>
              <a:rPr lang="de-CH" sz="3200" b="1" dirty="0">
                <a:solidFill>
                  <a:prstClr val="black"/>
                </a:solidFill>
              </a:rPr>
              <a:t>a</a:t>
            </a:r>
            <a:r>
              <a:rPr lang="en-CH" sz="3200" b="1" dirty="0" err="1">
                <a:solidFill>
                  <a:prstClr val="black"/>
                </a:solidFill>
              </a:rPr>
              <a:t>ve</a:t>
            </a:r>
            <a:r>
              <a:rPr lang="en-CH" sz="3200" b="1" dirty="0">
                <a:solidFill>
                  <a:prstClr val="black"/>
                </a:solidFill>
              </a:rPr>
              <a:t> a insightful day on LCA &amp; AI!</a:t>
            </a:r>
          </a:p>
          <a:p>
            <a:pPr algn="ctr"/>
            <a:endParaRPr lang="en-CH" sz="3200" b="1" dirty="0">
              <a:solidFill>
                <a:prstClr val="black"/>
              </a:solidFill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CH" sz="3200" b="1" dirty="0">
                <a:solidFill>
                  <a:prstClr val="black"/>
                </a:solidFill>
              </a:rPr>
              <a:t>Artificial Intelligence </a:t>
            </a:r>
          </a:p>
          <a:p>
            <a:pPr marL="3200400" lvl="6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2400" b="1" dirty="0">
                <a:solidFill>
                  <a:prstClr val="black"/>
                </a:solidFill>
              </a:rPr>
              <a:t>Academic Innovation </a:t>
            </a:r>
          </a:p>
          <a:p>
            <a:pPr marL="3200400" lvl="6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2400" b="1" dirty="0">
                <a:solidFill>
                  <a:prstClr val="black"/>
                </a:solidFill>
              </a:rPr>
              <a:t>Application in Industry</a:t>
            </a:r>
          </a:p>
          <a:p>
            <a:pPr marL="3200400" lvl="6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prstClr val="black"/>
                </a:solidFill>
              </a:rPr>
              <a:t>A</a:t>
            </a:r>
            <a:r>
              <a:rPr lang="en-CH" sz="2400" b="1" dirty="0">
                <a:solidFill>
                  <a:prstClr val="black"/>
                </a:solidFill>
              </a:rPr>
              <a:t>d Interim Knowledge</a:t>
            </a:r>
          </a:p>
          <a:p>
            <a:pPr algn="ctr"/>
            <a:endParaRPr lang="en-GB" sz="3200" b="1" dirty="0">
              <a:solidFill>
                <a:prstClr val="black"/>
              </a:solidFill>
            </a:endParaRPr>
          </a:p>
          <a:p>
            <a:pPr algn="ctr"/>
            <a:endParaRPr lang="de-CH" sz="2400" dirty="0">
              <a:solidFill>
                <a:prstClr val="black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E180801-71D8-5D47-6FC2-971C51A15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325599"/>
            <a:ext cx="952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</a:tabLst>
            </a:pPr>
            <a:r>
              <a:rPr lang="en-GB" sz="1400" i="1" dirty="0">
                <a:solidFill>
                  <a:prstClr val="white">
                    <a:lumMod val="50000"/>
                  </a:prstClr>
                </a:solidFill>
                <a:ea typeface="Times New Roman" pitchFamily="18" charset="0"/>
                <a:cs typeface="Segoe UI" pitchFamily="34" charset="0"/>
              </a:rPr>
              <a:t>Sponsors </a:t>
            </a:r>
            <a:br>
              <a:rPr lang="en-GB" sz="1400" i="1" dirty="0">
                <a:solidFill>
                  <a:prstClr val="white">
                    <a:lumMod val="50000"/>
                  </a:prstClr>
                </a:solidFill>
                <a:ea typeface="Times New Roman" pitchFamily="18" charset="0"/>
                <a:cs typeface="Segoe UI" pitchFamily="34" charset="0"/>
              </a:rPr>
            </a:br>
            <a:r>
              <a:rPr lang="en-GB" sz="1400" i="1" dirty="0">
                <a:solidFill>
                  <a:prstClr val="white">
                    <a:lumMod val="50000"/>
                  </a:prstClr>
                </a:solidFill>
                <a:ea typeface="Times New Roman" pitchFamily="18" charset="0"/>
                <a:cs typeface="Segoe UI" pitchFamily="34" charset="0"/>
              </a:rPr>
              <a:t>2026</a:t>
            </a:r>
            <a:endParaRPr lang="de-CH" sz="1000" i="1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EF0BF4D1-BC74-EA26-EC13-EC86AC7DD572}"/>
              </a:ext>
            </a:extLst>
          </p:cNvPr>
          <p:cNvCxnSpPr/>
          <p:nvPr/>
        </p:nvCxnSpPr>
        <p:spPr>
          <a:xfrm>
            <a:off x="323528" y="6274497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A32E3A6-6038-B1B8-4E16-379D5B301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20" y="6345643"/>
            <a:ext cx="1737768" cy="464552"/>
          </a:xfrm>
          <a:prstGeom prst="rect">
            <a:avLst/>
          </a:prstGeom>
        </p:spPr>
      </p:pic>
      <p:pic>
        <p:nvPicPr>
          <p:cNvPr id="9" name="Picture 4" descr="Carbotech">
            <a:extLst>
              <a:ext uri="{FF2B5EF4-FFF2-40B4-BE49-F238E27FC236}">
                <a16:creationId xmlns:a16="http://schemas.microsoft.com/office/drawing/2014/main" id="{161A28C6-A8C7-3178-BFE3-2E4B837B676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69835"/>
            <a:ext cx="1800200" cy="37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BEC6C2B-AC1D-73F8-A3F9-B9B25B15F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00" y="6379928"/>
            <a:ext cx="1472956" cy="241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B8FE7-9C6F-2A35-4C37-B5B8B41A1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593" y="215174"/>
            <a:ext cx="1059273" cy="100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63E5B-10D7-E0FD-F582-85014B9C4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-24051"/>
            <a:ext cx="4920424" cy="15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E0CAC6-CAE7-687F-31FF-4C7D23857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7575C-0D65-41A9-6684-E2BFFB9C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11</a:t>
            </a:fld>
            <a:endParaRPr lang="en-CH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5E430B59-F159-9D1F-042A-08886E5025E4}"/>
              </a:ext>
            </a:extLst>
          </p:cNvPr>
          <p:cNvSpPr txBox="1"/>
          <p:nvPr/>
        </p:nvSpPr>
        <p:spPr>
          <a:xfrm>
            <a:off x="1631950" y="1024235"/>
            <a:ext cx="8686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de-CH" sz="4000" b="1" dirty="0">
                <a:effectLst/>
                <a:ea typeface="Times New Roman" panose="02020603050405020304" pitchFamily="18" charset="0"/>
              </a:rPr>
              <a:t>WLAN</a:t>
            </a:r>
          </a:p>
          <a:p>
            <a:pPr algn="ctr">
              <a:buNone/>
            </a:pPr>
            <a:r>
              <a:rPr lang="de-CH" sz="4000" dirty="0">
                <a:effectLst/>
                <a:ea typeface="Times New Roman" panose="02020603050405020304" pitchFamily="18" charset="0"/>
              </a:rPr>
              <a:t>Network: Diskussionsforum</a:t>
            </a:r>
          </a:p>
          <a:p>
            <a:pPr algn="ctr">
              <a:buNone/>
            </a:pPr>
            <a:r>
              <a:rPr lang="de-CH" sz="4000" dirty="0">
                <a:effectLst/>
                <a:ea typeface="Times New Roman" panose="02020603050405020304" pitchFamily="18" charset="0"/>
              </a:rPr>
              <a:t>Password: DF-LCA-92</a:t>
            </a:r>
          </a:p>
        </p:txBody>
      </p:sp>
    </p:spTree>
    <p:extLst>
      <p:ext uri="{BB962C8B-B14F-4D97-AF65-F5344CB8AC3E}">
        <p14:creationId xmlns:p14="http://schemas.microsoft.com/office/powerpoint/2010/main" val="112216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E9EE-C168-B45F-A6C7-F6F80924A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Synthesis</a:t>
            </a:r>
            <a:br>
              <a:rPr lang="en-CH" dirty="0"/>
            </a:br>
            <a:br>
              <a:rPr lang="en-CH" dirty="0"/>
            </a:b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42D72-D865-17E2-5FBC-C49C78B4A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7CE2-8F8C-F858-D3EA-FE062031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12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956FC-A090-A00D-FA79-81CF87BA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02" y="2630898"/>
            <a:ext cx="3406795" cy="322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55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9837-8879-5F50-E203-07CD4123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Breakout group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0AA8-3FD9-30D1-44F4-A8C4553E2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CH" sz="2000" dirty="0"/>
              <a:t>S</a:t>
            </a:r>
            <a:r>
              <a:rPr lang="en-CH" sz="2000" dirty="0" err="1"/>
              <a:t>plit</a:t>
            </a:r>
            <a:r>
              <a:rPr lang="en-CH" sz="2000" dirty="0"/>
              <a:t> into 3 g</a:t>
            </a:r>
            <a:r>
              <a:rPr lang="de-CH" sz="2000" dirty="0" err="1"/>
              <a:t>ro</a:t>
            </a:r>
            <a:r>
              <a:rPr lang="en-CH" sz="2000" dirty="0"/>
              <a:t>ups in presence (plus one online)</a:t>
            </a:r>
          </a:p>
          <a:p>
            <a:pPr marL="342900" indent="-342900">
              <a:buFont typeface="+mj-lt"/>
              <a:buAutoNum type="arabicPeriod"/>
            </a:pPr>
            <a:r>
              <a:rPr lang="en-CH" sz="2000" dirty="0"/>
              <a:t>Split into 2 sub groups:  </a:t>
            </a:r>
          </a:p>
          <a:p>
            <a:pPr marL="611063" lvl="1" indent="-342900"/>
            <a:r>
              <a:rPr lang="en-US" b="1" dirty="0"/>
              <a:t>Topic 1: Current use cases and limitations</a:t>
            </a:r>
            <a:endParaRPr lang="en-CH" b="1" dirty="0"/>
          </a:p>
          <a:p>
            <a:pPr marL="611063" lvl="1" indent="-342900"/>
            <a:r>
              <a:rPr lang="en-US" b="1" dirty="0"/>
              <a:t>Topic 2: Long-term opportunities and risks</a:t>
            </a:r>
            <a:endParaRPr lang="en-CH" b="1" dirty="0"/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Discuss for 25 minutes				until 16.15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R</a:t>
            </a:r>
            <a:r>
              <a:rPr lang="en-CH" dirty="0" err="1"/>
              <a:t>eport</a:t>
            </a:r>
            <a:r>
              <a:rPr lang="en-CH" dirty="0"/>
              <a:t> back and discuss for 10 minutes 		until 16.25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Come back to Plenum and report by all groups	until 16.35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Synthesising outcomes				until 16.55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851A9-0751-09C5-71C8-DDD5AEB0C9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4E71-9000-7482-2231-7F7C8D19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&amp; Leading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F215-C3C8-9667-0A21-F6F0A76D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15" y="854241"/>
            <a:ext cx="6246479" cy="52150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Topic 1: Current use cases and limitations</a:t>
            </a:r>
            <a:endParaRPr lang="en-US" dirty="0"/>
          </a:p>
          <a:p>
            <a:r>
              <a:rPr lang="en-US" sz="1400" dirty="0"/>
              <a:t>In which phases of LCA can AI generate the greatest added value?</a:t>
            </a:r>
            <a:br>
              <a:rPr lang="en-US" sz="1400" dirty="0"/>
            </a:br>
            <a:r>
              <a:rPr lang="en-US" sz="1400" dirty="0"/>
              <a:t>(Goal &amp; Scope, LCI, LCIA, Interpretation)</a:t>
            </a:r>
          </a:p>
          <a:p>
            <a:r>
              <a:rPr lang="en-US" sz="1400" dirty="0"/>
              <a:t>Can AI improve data quality, or does it risk amplifying uncertainty and bias?</a:t>
            </a:r>
          </a:p>
          <a:p>
            <a:r>
              <a:rPr lang="en-US" sz="1400" dirty="0"/>
              <a:t>Does automation of inventory modelling reduce expert control or enhance it?</a:t>
            </a:r>
          </a:p>
          <a:p>
            <a:r>
              <a:rPr lang="en-US" sz="1400" dirty="0"/>
              <a:t>How does the concept of data representativeness (temporal, geographical, technological) change in an AI-driven context?</a:t>
            </a:r>
          </a:p>
          <a:p>
            <a:r>
              <a:rPr lang="en-US" sz="1400" dirty="0"/>
              <a:t>Are AI tools fully compatible with ISO 14040/44 standards? To what extent?</a:t>
            </a:r>
          </a:p>
          <a:p>
            <a:r>
              <a:rPr lang="en-US" sz="1400" dirty="0"/>
              <a:t>Can reviews mainly  be done by AI</a:t>
            </a:r>
          </a:p>
          <a:p>
            <a:r>
              <a:rPr lang="en-US" sz="1400" dirty="0"/>
              <a:t>What about IP and data rights</a:t>
            </a:r>
          </a:p>
          <a:p>
            <a:r>
              <a:rPr lang="en-US" sz="1400" dirty="0"/>
              <a:t>Is it important to standardize the types of support that AI can provide within life cycle assessment methodologies?</a:t>
            </a:r>
          </a:p>
          <a:p>
            <a:r>
              <a:rPr lang="en-US" sz="1400" dirty="0"/>
              <a:t>How can AI be smoothly integrated with existing LCA software, databases, and enterprise data systems (instead of becoming an additional step)?</a:t>
            </a:r>
          </a:p>
          <a:p>
            <a:r>
              <a:rPr lang="en-US" sz="1400" dirty="0"/>
              <a:t>Which tasks does AI perform well, and which are clearly unsuitable for it? What basic training do users (non-experts) need?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41539-12D9-CDCB-4F8A-F1893402F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11B465-1E8B-BBF4-38D2-2D4380DC3107}"/>
              </a:ext>
            </a:extLst>
          </p:cNvPr>
          <p:cNvSpPr txBox="1">
            <a:spLocks/>
          </p:cNvSpPr>
          <p:nvPr/>
        </p:nvSpPr>
        <p:spPr>
          <a:xfrm>
            <a:off x="7032458" y="854241"/>
            <a:ext cx="4908968" cy="5358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Topic 2: Long-term opportunities and risks</a:t>
            </a:r>
            <a:endParaRPr lang="en-US" dirty="0"/>
          </a:p>
          <a:p>
            <a:r>
              <a:rPr lang="en-US" sz="1400" dirty="0"/>
              <a:t>Will increasing reliance on AI </a:t>
            </a:r>
            <a:r>
              <a:rPr lang="en-US" sz="1400" b="1" dirty="0"/>
              <a:t>reduce </a:t>
            </a:r>
            <a:r>
              <a:rPr lang="en-US" sz="1400" dirty="0"/>
              <a:t>methodological transparency and scientific accountability in LCA?</a:t>
            </a:r>
          </a:p>
          <a:p>
            <a:r>
              <a:rPr lang="en-US" sz="1400" dirty="0"/>
              <a:t>How do we prevent bias embedded in databases from being amplified by AI?</a:t>
            </a:r>
          </a:p>
          <a:p>
            <a:r>
              <a:rPr lang="en-US" sz="1400" dirty="0"/>
              <a:t>How can standards (e.g., ISO frameworks) evolve fast enough to regulate AI-enhanced LCA?</a:t>
            </a:r>
          </a:p>
          <a:p>
            <a:r>
              <a:rPr lang="en-US" sz="1400" dirty="0"/>
              <a:t>Could AI-driven simplification lead to overconfidence in results and misuse in policy or marketing?</a:t>
            </a:r>
          </a:p>
          <a:p>
            <a:r>
              <a:rPr lang="en-US" sz="1400" dirty="0"/>
              <a:t>Can mass-produced LCAs “destroy” the domain and credibility</a:t>
            </a:r>
          </a:p>
          <a:p>
            <a:r>
              <a:rPr lang="en-US" sz="1400" dirty="0"/>
              <a:t>How can continuous updates and quality control be maintained as models, databases, and backend systems keep changing?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1BC0-1EA1-D0D3-50A3-4CCCB62A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2B39-D5CC-464B-5D07-D6D14BEB0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Synthesis</a:t>
            </a:r>
            <a:br>
              <a:rPr lang="en-CH" dirty="0"/>
            </a:br>
            <a:br>
              <a:rPr lang="en-CH" dirty="0"/>
            </a:b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56BD4-48A8-A20B-24DB-67FB99361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A4E5B-94F0-E77F-5351-00348D14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15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2307E-F9B8-AB27-0CFD-10A18B37F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02" y="2630898"/>
            <a:ext cx="3406795" cy="322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73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7520-4956-4CD4-3B0F-7C2416CED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98725-2F73-74EF-7625-69C5F7B90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773D9-D9CA-054F-4DD9-75EE0135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554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D1E4-782E-998E-35D6-E6C5CEFB1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E1455-3A4F-7699-6F16-975308608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11326-4640-8FF7-0143-57279C0C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17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581D8-9173-9A35-43E7-F08E8328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57262"/>
            <a:ext cx="10972800" cy="4943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2EBD8-2117-28E4-E2B4-70B54B074DA8}"/>
              </a:ext>
            </a:extLst>
          </p:cNvPr>
          <p:cNvSpPr txBox="1"/>
          <p:nvPr/>
        </p:nvSpPr>
        <p:spPr>
          <a:xfrm>
            <a:off x="2811209" y="47942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https://www.swiss-ai.org/</a:t>
            </a:r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50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8425-9557-EF68-55F9-3AE5D46AE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3708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31B86-14DC-F004-E5F2-55F7DFF1C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3383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653C-C57D-8EDB-C54B-473F043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2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16A3E-614D-BB61-C422-E7F8BE897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54" y="1552449"/>
            <a:ext cx="9149682" cy="42945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BD0AA5A-B3C0-C896-4E56-A42A2D846E4C}"/>
              </a:ext>
            </a:extLst>
          </p:cNvPr>
          <p:cNvSpPr/>
          <p:nvPr/>
        </p:nvSpPr>
        <p:spPr>
          <a:xfrm>
            <a:off x="950494" y="1552449"/>
            <a:ext cx="2544679" cy="15534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8C86482-35B2-C4E1-E32F-8C28157D05BF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Online Participants</a:t>
            </a:r>
            <a:endParaRPr lang="en-CH" sz="48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59B78A4-C9F3-68F0-77F4-030F53BC1E85}"/>
              </a:ext>
            </a:extLst>
          </p:cNvPr>
          <p:cNvSpPr/>
          <p:nvPr/>
        </p:nvSpPr>
        <p:spPr>
          <a:xfrm rot="10800000">
            <a:off x="1690437" y="2822723"/>
            <a:ext cx="420269" cy="7618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B51030-18B0-4455-AEA0-4972F28E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Organizing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1E8A8-F9EC-87F6-7AD8-CDDE693B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963339" cy="4680000"/>
          </a:xfrm>
        </p:spPr>
        <p:txBody>
          <a:bodyPr/>
          <a:lstStyle/>
          <a:p>
            <a:pPr marL="0" indent="0">
              <a:buNone/>
            </a:pPr>
            <a:r>
              <a:rPr lang="en-CH" dirty="0"/>
              <a:t>Prof. Dr. Dachuan Zhang         Shuntian Wang              Dr. Giuseppe Cecere           Prof. Dr. Stephan Pfister</a:t>
            </a:r>
          </a:p>
          <a:p>
            <a:pPr marL="0" indent="0">
              <a:buNone/>
            </a:pPr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C850A-0132-4FE9-DA0D-A12D408F4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3</a:t>
            </a:fld>
            <a:endParaRPr lang="en-CH"/>
          </a:p>
        </p:txBody>
      </p:sp>
      <p:pic>
        <p:nvPicPr>
          <p:cNvPr id="5122" name="Picture 2" descr="Profile image">
            <a:extLst>
              <a:ext uri="{FF2B5EF4-FFF2-40B4-BE49-F238E27FC236}">
                <a16:creationId xmlns:a16="http://schemas.microsoft.com/office/drawing/2014/main" id="{1BA5E6DA-182A-E1DC-36D5-76E57C4A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6" y="1798397"/>
            <a:ext cx="213741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file image">
            <a:extLst>
              <a:ext uri="{FF2B5EF4-FFF2-40B4-BE49-F238E27FC236}">
                <a16:creationId xmlns:a16="http://schemas.microsoft.com/office/drawing/2014/main" id="{7A4A7E3C-11AE-E5E4-7BF2-178C254B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99" y="1798397"/>
            <a:ext cx="2202751" cy="22027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iuseppe Cecere – AWARE">
            <a:extLst>
              <a:ext uri="{FF2B5EF4-FFF2-40B4-BE49-F238E27FC236}">
                <a16:creationId xmlns:a16="http://schemas.microsoft.com/office/drawing/2014/main" id="{1FBFF801-A08C-6C22-8F50-745141F2C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3" r="-1" b="24786"/>
          <a:stretch>
            <a:fillRect/>
          </a:stretch>
        </p:blipFill>
        <p:spPr bwMode="auto">
          <a:xfrm>
            <a:off x="6581553" y="1856232"/>
            <a:ext cx="1906108" cy="22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D4D06-69C0-8AD8-3026-46968B586C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348" y="1967866"/>
            <a:ext cx="2376002" cy="2091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F3C34-AF20-490A-06F8-E227CAF7D46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58716" b="11777"/>
          <a:stretch>
            <a:fillRect/>
          </a:stretch>
        </p:blipFill>
        <p:spPr>
          <a:xfrm>
            <a:off x="977646" y="4188331"/>
            <a:ext cx="2031368" cy="1361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950BC-195D-FEDB-8246-E767042EF32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0513" t="50799"/>
          <a:stretch>
            <a:fillRect/>
          </a:stretch>
        </p:blipFill>
        <p:spPr>
          <a:xfrm>
            <a:off x="6361651" y="4322458"/>
            <a:ext cx="2434971" cy="75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D22A5-7CC2-BFF2-A1D8-F94B77683CE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0513" b="45068"/>
          <a:stretch>
            <a:fillRect/>
          </a:stretch>
        </p:blipFill>
        <p:spPr>
          <a:xfrm>
            <a:off x="9288868" y="4425388"/>
            <a:ext cx="2180961" cy="759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6DAFF7-4B84-B0BC-17E0-0B8271B8576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0513" b="45068"/>
          <a:stretch>
            <a:fillRect/>
          </a:stretch>
        </p:blipFill>
        <p:spPr>
          <a:xfrm>
            <a:off x="3637289" y="4474750"/>
            <a:ext cx="2180961" cy="7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48BF-413C-AEA8-40B5-4F917178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/>
              <a:t>Dachuan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  <a:br>
              <a:rPr lang="en-CH" altLang="zh-CN" dirty="0"/>
            </a:br>
            <a:r>
              <a:rPr lang="en-US" altLang="zh-CN" sz="2400" dirty="0"/>
              <a:t>Assistant</a:t>
            </a:r>
            <a:r>
              <a:rPr lang="zh-CN" altLang="en-US" sz="2400" dirty="0"/>
              <a:t> </a:t>
            </a:r>
            <a:r>
              <a:rPr lang="en-US" altLang="zh-CN" sz="2400" dirty="0"/>
              <a:t>Professor</a:t>
            </a:r>
            <a:r>
              <a:rPr lang="it-IT" sz="2400" dirty="0"/>
              <a:t>, </a:t>
            </a:r>
            <a:r>
              <a:rPr lang="en-US" altLang="zh-CN" sz="2400" dirty="0"/>
              <a:t>National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Singapore</a:t>
            </a:r>
            <a:br>
              <a:rPr lang="it-IT" dirty="0"/>
            </a:br>
            <a:br>
              <a:rPr lang="it-IT" dirty="0"/>
            </a:b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5E45-CF3A-5346-DF69-7B24BA2B5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Current main interests: </a:t>
            </a:r>
          </a:p>
          <a:p>
            <a:endParaRPr lang="it-IT" dirty="0"/>
          </a:p>
          <a:p>
            <a:pPr marL="285750" indent="-285750"/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b="1" dirty="0"/>
              <a:t>agri-food</a:t>
            </a:r>
            <a:r>
              <a:rPr lang="zh-CN" altLang="en-US" b="1" dirty="0"/>
              <a:t> </a:t>
            </a:r>
            <a:r>
              <a:rPr lang="en-US" altLang="zh-CN" b="1" dirty="0"/>
              <a:t>systems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  </a:t>
            </a:r>
            <a:r>
              <a:rPr lang="en-US" altLang="zh-CN" dirty="0"/>
              <a:t>(studies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molecular,</a:t>
            </a:r>
            <a:r>
              <a:rPr lang="zh-CN" altLang="en-US" dirty="0"/>
              <a:t> </a:t>
            </a:r>
            <a:r>
              <a:rPr lang="en-US" altLang="zh-CN" dirty="0"/>
              <a:t>food,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levels)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b="1" dirty="0"/>
              <a:t>Predictive life cycle assessment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incl</a:t>
            </a:r>
            <a:r>
              <a:rPr lang="zh-CN" altLang="en-US" dirty="0"/>
              <a:t> </a:t>
            </a:r>
            <a:r>
              <a:rPr lang="en-US" altLang="zh-CN" dirty="0"/>
              <a:t>LCIA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LCA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/>
              <a:t>Sustainable</a:t>
            </a:r>
            <a:r>
              <a:rPr lang="zh-CN" altLang="en-US" dirty="0"/>
              <a:t> </a:t>
            </a:r>
            <a:r>
              <a:rPr lang="en-US" altLang="zh-CN" dirty="0"/>
              <a:t>food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br>
              <a:rPr lang="en-US" dirty="0"/>
            </a:br>
            <a:endParaRPr lang="en-US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39FCC-5A53-94AD-EDC6-9E0379663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9439F-4DDF-661A-6381-F575B90D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1412875"/>
            <a:ext cx="5722620" cy="4382946"/>
          </a:xfrm>
          <a:prstGeom prst="rect">
            <a:avLst/>
          </a:prstGeom>
        </p:spPr>
      </p:pic>
      <p:pic>
        <p:nvPicPr>
          <p:cNvPr id="6" name="Picture 2" descr="NUS Identity - Logo Colour and Background">
            <a:extLst>
              <a:ext uri="{FF2B5EF4-FFF2-40B4-BE49-F238E27FC236}">
                <a16:creationId xmlns:a16="http://schemas.microsoft.com/office/drawing/2014/main" id="{3CC79706-D08B-30AF-8D97-5166D124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23" y="4614286"/>
            <a:ext cx="2219653" cy="13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0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5AF2-4157-C817-FBA9-92417E10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260351"/>
            <a:ext cx="11312679" cy="900000"/>
          </a:xfrm>
        </p:spPr>
        <p:txBody>
          <a:bodyPr/>
          <a:lstStyle/>
          <a:p>
            <a:r>
              <a:rPr lang="en-CH"/>
              <a:t>Shuntian Wang</a:t>
            </a:r>
            <a:br>
              <a:rPr lang="en-US" dirty="0"/>
            </a:br>
            <a:r>
              <a:rPr lang="en-US" sz="2000" dirty="0"/>
              <a:t>PhD Candidate in Environmental Engineering at ETH Zurich, supervised by Prof. Dr. Stephan Pfister</a:t>
            </a:r>
            <a:br>
              <a:rPr lang="en-US" dirty="0"/>
            </a:b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0E38-2382-E627-1D89-8BD0A50371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6D435-E589-C04B-2AD5-66BE7E28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13" b="45068"/>
          <a:stretch>
            <a:fillRect/>
          </a:stretch>
        </p:blipFill>
        <p:spPr>
          <a:xfrm>
            <a:off x="2755719" y="6098500"/>
            <a:ext cx="2180961" cy="75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F5D18-DF06-BCCE-8A41-A48103DBF6FD}"/>
              </a:ext>
            </a:extLst>
          </p:cNvPr>
          <p:cNvSpPr txBox="1"/>
          <p:nvPr/>
        </p:nvSpPr>
        <p:spPr>
          <a:xfrm>
            <a:off x="655865" y="1025655"/>
            <a:ext cx="11791774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dirty="0">
              <a:ea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ea typeface="Segoe UI Symbol" panose="020B0502040204020203" pitchFamily="34" charset="0"/>
              </a:rPr>
              <a:t>Current Main Interests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a typeface="Segoe UI Symbol" panose="020B0502040204020203" pitchFamily="34" charset="0"/>
              </a:rPr>
              <a:t>Agentic LLM workflows </a:t>
            </a:r>
            <a:r>
              <a:rPr lang="en-US" dirty="0">
                <a:ea typeface="Segoe UI Symbol" panose="020B0502040204020203" pitchFamily="34" charset="0"/>
              </a:rPr>
              <a:t>for </a:t>
            </a:r>
            <a:r>
              <a:rPr lang="en-US" b="1" dirty="0">
                <a:ea typeface="Segoe UI Symbol" panose="020B0502040204020203" pitchFamily="34" charset="0"/>
              </a:rPr>
              <a:t>creation, validation, and interpretation </a:t>
            </a:r>
            <a:r>
              <a:rPr lang="en-US" dirty="0">
                <a:ea typeface="Segoe UI Symbol" panose="020B0502040204020203" pitchFamily="34" charset="0"/>
              </a:rPr>
              <a:t>of LCA reports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Segoe UI Symbol" panose="020B0502040204020203" pitchFamily="34" charset="0"/>
              </a:rPr>
              <a:t>Using AI to </a:t>
            </a:r>
            <a:r>
              <a:rPr lang="en-US" b="1" dirty="0">
                <a:ea typeface="Segoe UI Symbol" panose="020B0502040204020203" pitchFamily="34" charset="0"/>
              </a:rPr>
              <a:t>detect</a:t>
            </a:r>
            <a:r>
              <a:rPr lang="en-US" dirty="0">
                <a:ea typeface="Segoe UI Symbol" panose="020B0502040204020203" pitchFamily="34" charset="0"/>
              </a:rPr>
              <a:t> </a:t>
            </a:r>
            <a:r>
              <a:rPr lang="en-US" b="1" dirty="0">
                <a:ea typeface="Segoe UI Symbol" panose="020B0502040204020203" pitchFamily="34" charset="0"/>
              </a:rPr>
              <a:t>deficiencies</a:t>
            </a:r>
            <a:r>
              <a:rPr lang="en-US" dirty="0">
                <a:ea typeface="Segoe UI Symbol" panose="020B0502040204020203" pitchFamily="34" charset="0"/>
              </a:rPr>
              <a:t>, inconsistencies in </a:t>
            </a:r>
            <a:r>
              <a:rPr lang="en-US" b="1" dirty="0">
                <a:ea typeface="Segoe UI Symbol" panose="020B0502040204020203" pitchFamily="34" charset="0"/>
              </a:rPr>
              <a:t>corporate environmental disclosures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Segoe UI Symbol" panose="020B0502040204020203" pitchFamily="34" charset="0"/>
              </a:rPr>
              <a:t>Applying </a:t>
            </a:r>
            <a:r>
              <a:rPr lang="en-US" b="1" dirty="0">
                <a:ea typeface="Segoe UI Symbol" panose="020B0502040204020203" pitchFamily="34" charset="0"/>
              </a:rPr>
              <a:t>AI-assisted methods </a:t>
            </a:r>
            <a:r>
              <a:rPr lang="en-US" dirty="0">
                <a:ea typeface="Segoe UI Symbol" panose="020B0502040204020203" pitchFamily="34" charset="0"/>
              </a:rPr>
              <a:t>to quantify </a:t>
            </a:r>
            <a:r>
              <a:rPr lang="en-US" b="1" dirty="0">
                <a:ea typeface="Segoe UI Symbol" panose="020B0502040204020203" pitchFamily="34" charset="0"/>
              </a:rPr>
              <a:t>environmental impacts </a:t>
            </a:r>
            <a:r>
              <a:rPr lang="en-US" dirty="0">
                <a:ea typeface="Segoe UI Symbol" panose="020B0502040204020203" pitchFamily="34" charset="0"/>
              </a:rPr>
              <a:t>in the agri-food sectors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341EF-A555-6209-DEFC-0DE77B3E5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6" y="3281688"/>
            <a:ext cx="9067652" cy="2044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F1EB1-F9CA-DC30-54FE-03B089AD8348}"/>
              </a:ext>
            </a:extLst>
          </p:cNvPr>
          <p:cNvSpPr txBox="1"/>
          <p:nvPr/>
        </p:nvSpPr>
        <p:spPr>
          <a:xfrm>
            <a:off x="784146" y="5292668"/>
            <a:ext cx="9580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556A2"/>
                </a:solidFill>
                <a:ea typeface="Segoe UI Symbol" panose="020B0502040204020203" pitchFamily="34" charset="0"/>
              </a:rPr>
              <a:t>Example: LLM based framework  in measuring "Scope 4" impacts</a:t>
            </a:r>
            <a:endParaRPr lang="en-US" dirty="0"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5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B4ADD8-AF03-DF3A-E2BF-748B4912A89C}"/>
              </a:ext>
            </a:extLst>
          </p:cNvPr>
          <p:cNvSpPr txBox="1"/>
          <p:nvPr/>
        </p:nvSpPr>
        <p:spPr>
          <a:xfrm>
            <a:off x="619971" y="1215972"/>
            <a:ext cx="7063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 err="1"/>
              <a:t>Current</a:t>
            </a:r>
            <a:r>
              <a:rPr lang="it-IT" b="1" dirty="0"/>
              <a:t> </a:t>
            </a:r>
            <a:r>
              <a:rPr lang="it-IT" b="1" dirty="0" err="1"/>
              <a:t>main</a:t>
            </a:r>
            <a:r>
              <a:rPr lang="it-IT" b="1" dirty="0"/>
              <a:t> </a:t>
            </a:r>
            <a:r>
              <a:rPr lang="it-IT" b="1" dirty="0" err="1"/>
              <a:t>interests</a:t>
            </a:r>
            <a:r>
              <a:rPr lang="it-IT" b="1" dirty="0"/>
              <a:t>: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Generative AI </a:t>
            </a:r>
            <a:r>
              <a:rPr lang="en-US" dirty="0"/>
              <a:t>– Impacts on Life Cycle Assessment, Life Cycle </a:t>
            </a:r>
            <a:r>
              <a:rPr lang="en-US" dirty="0" err="1"/>
              <a:t>Inivitative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Social LCA</a:t>
            </a:r>
            <a:r>
              <a:rPr lang="en-US" dirty="0"/>
              <a:t>, </a:t>
            </a:r>
            <a:r>
              <a:rPr lang="en-US" b="1" dirty="0"/>
              <a:t>Life Cycle Sustainability Assessment </a:t>
            </a:r>
            <a:r>
              <a:rPr lang="en-US" dirty="0"/>
              <a:t>and AI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LCA Applied to </a:t>
            </a:r>
            <a:r>
              <a:rPr lang="en-US" b="1" dirty="0"/>
              <a:t>Emerging Energy </a:t>
            </a:r>
            <a:r>
              <a:rPr lang="en-US" dirty="0"/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 and </a:t>
            </a:r>
            <a:r>
              <a:rPr lang="en-US" b="1" dirty="0"/>
              <a:t>Databases</a:t>
            </a:r>
            <a:r>
              <a:rPr lang="en-US" dirty="0"/>
              <a:t>: how AI will influence the development of Social LCA datasets</a:t>
            </a:r>
            <a:endParaRPr lang="it-IT" dirty="0"/>
          </a:p>
        </p:txBody>
      </p:sp>
      <p:pic>
        <p:nvPicPr>
          <p:cNvPr id="20" name="Immagine 19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8B68CEAE-887E-4395-AF4A-A92719FB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31556" r="39500" b="31556"/>
          <a:stretch>
            <a:fillRect/>
          </a:stretch>
        </p:blipFill>
        <p:spPr>
          <a:xfrm>
            <a:off x="8503920" y="2500091"/>
            <a:ext cx="2529840" cy="2529840"/>
          </a:xfrm>
          <a:prstGeom prst="rect">
            <a:avLst/>
          </a:prstGeom>
        </p:spPr>
      </p:pic>
      <p:pic>
        <p:nvPicPr>
          <p:cNvPr id="22" name="Immagine 21" descr="Immagine che contiene Carattere, Elementi grafici, logo, schermata&#10;&#10;Il contenuto generato dall'IA potrebbe non essere corretto.">
            <a:extLst>
              <a:ext uri="{FF2B5EF4-FFF2-40B4-BE49-F238E27FC236}">
                <a16:creationId xmlns:a16="http://schemas.microsoft.com/office/drawing/2014/main" id="{A9704FD9-721E-46AF-8E8B-4C38989CE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4" y="5347097"/>
            <a:ext cx="2630235" cy="5898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73FE17-6F29-898E-1D5C-6F0811CA1471}"/>
              </a:ext>
            </a:extLst>
          </p:cNvPr>
          <p:cNvSpPr txBox="1">
            <a:spLocks/>
          </p:cNvSpPr>
          <p:nvPr/>
        </p:nvSpPr>
        <p:spPr>
          <a:xfrm>
            <a:off x="731837" y="260350"/>
            <a:ext cx="10728325" cy="9556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600" dirty="0"/>
              <a:t>Dr. Giuseppe Cecere</a:t>
            </a:r>
            <a:br>
              <a:rPr lang="it-IT" sz="2600" dirty="0"/>
            </a:br>
            <a:r>
              <a:rPr lang="it-IT" sz="2400" dirty="0"/>
              <a:t>Social LCA Senior Analyst, Ecoinnovazione SRL Spin-off ENEA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276121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462AC-AAF0-1E25-8225-22AE2F8EB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EB75B-1ABD-FB5C-11A7-9380CCE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Stephan P</a:t>
            </a:r>
            <a:r>
              <a:rPr lang="de-CH" dirty="0"/>
              <a:t>f</a:t>
            </a:r>
            <a:r>
              <a:rPr lang="en-CH" dirty="0" err="1"/>
              <a:t>ister</a:t>
            </a:r>
            <a:r>
              <a:rPr lang="en-CH" dirty="0"/>
              <a:t> </a:t>
            </a:r>
            <a:br>
              <a:rPr lang="en-CH" dirty="0"/>
            </a:br>
            <a:br>
              <a:rPr lang="en-CH" sz="1100" dirty="0"/>
            </a:br>
            <a:r>
              <a:rPr lang="en-CH" sz="2000" dirty="0"/>
              <a:t>Professor for Quantitative Sustainability Assessment, ETH</a:t>
            </a:r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B4236-3DA7-2248-2F42-779A0A25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b="1" dirty="0"/>
              <a:t>Current Main interests:</a:t>
            </a:r>
            <a:endParaRPr lang="en-CH" dirty="0"/>
          </a:p>
          <a:p>
            <a:r>
              <a:rPr lang="en-CH" dirty="0"/>
              <a:t>Project on AI and Scope 4 (</a:t>
            </a:r>
            <a:r>
              <a:rPr lang="en-CH" dirty="0" err="1"/>
              <a:t>Shuntian’s</a:t>
            </a:r>
            <a:r>
              <a:rPr lang="en-CH" dirty="0"/>
              <a:t> project)</a:t>
            </a:r>
          </a:p>
          <a:p>
            <a:pPr lvl="1"/>
            <a:r>
              <a:rPr lang="en-CH" dirty="0"/>
              <a:t>AI assisted </a:t>
            </a:r>
            <a:r>
              <a:rPr lang="en-CH" dirty="0" err="1"/>
              <a:t>LCAs</a:t>
            </a:r>
            <a:endParaRPr lang="en-CH" dirty="0"/>
          </a:p>
          <a:p>
            <a:pPr lvl="1"/>
            <a:endParaRPr lang="en-CH" dirty="0"/>
          </a:p>
          <a:p>
            <a:r>
              <a:rPr lang="en-CH" dirty="0"/>
              <a:t>EU Project: GREENGROCER:</a:t>
            </a:r>
          </a:p>
          <a:p>
            <a:pPr lvl="1"/>
            <a:r>
              <a:rPr lang="en-CH" dirty="0"/>
              <a:t>Develop </a:t>
            </a:r>
            <a:r>
              <a:rPr lang="en-CH" b="1" dirty="0"/>
              <a:t>Food database</a:t>
            </a:r>
            <a:r>
              <a:rPr lang="en-CH" dirty="0"/>
              <a:t> and </a:t>
            </a:r>
            <a:r>
              <a:rPr lang="en-CH" b="1" dirty="0"/>
              <a:t>AI assisted </a:t>
            </a:r>
            <a:r>
              <a:rPr lang="en-US" b="1" dirty="0"/>
              <a:t>LCA </a:t>
            </a:r>
            <a:r>
              <a:rPr lang="en-CH" b="1" dirty="0"/>
              <a:t>tools</a:t>
            </a:r>
          </a:p>
          <a:p>
            <a:pPr lvl="1"/>
            <a:r>
              <a:rPr lang="en-CH" dirty="0"/>
              <a:t>Use of </a:t>
            </a:r>
            <a:r>
              <a:rPr lang="en-CH" b="1" dirty="0"/>
              <a:t>AI for data creation</a:t>
            </a:r>
          </a:p>
          <a:p>
            <a:pPr lvl="2"/>
            <a:r>
              <a:rPr lang="en-CH" dirty="0"/>
              <a:t>Details: </a:t>
            </a:r>
            <a:r>
              <a:rPr lang="de-CH" dirty="0">
                <a:hlinkClick r:id="rId2"/>
              </a:rPr>
              <a:t>https://greengrocer.nilu.no/project/about</a:t>
            </a:r>
            <a:r>
              <a:rPr lang="en-CH" dirty="0"/>
              <a:t> </a:t>
            </a:r>
          </a:p>
          <a:p>
            <a:pPr lvl="1"/>
            <a:endParaRPr lang="en-CH" dirty="0"/>
          </a:p>
          <a:p>
            <a:r>
              <a:rPr lang="en-CH" dirty="0"/>
              <a:t>AI and </a:t>
            </a:r>
            <a:r>
              <a:rPr lang="en-CH" b="1" dirty="0"/>
              <a:t>Teaching</a:t>
            </a:r>
          </a:p>
          <a:p>
            <a:pPr lvl="1"/>
            <a:r>
              <a:rPr lang="en-CH" dirty="0"/>
              <a:t>What should students learn</a:t>
            </a:r>
          </a:p>
          <a:p>
            <a:pPr lvl="1"/>
            <a:r>
              <a:rPr lang="en-CH" dirty="0"/>
              <a:t>How to teach them 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59769-4C85-DE38-1BF9-94754C5DC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04F-C31C-4746-9C6D-8C14412989E4}" type="slidenum">
              <a:rPr lang="en-CH" smtClean="0"/>
              <a:t>7</a:t>
            </a:fld>
            <a:endParaRPr lang="en-CH"/>
          </a:p>
        </p:txBody>
      </p:sp>
      <p:pic>
        <p:nvPicPr>
          <p:cNvPr id="1026" name="Picture 2" descr="Methodology figure">
            <a:extLst>
              <a:ext uri="{FF2B5EF4-FFF2-40B4-BE49-F238E27FC236}">
                <a16:creationId xmlns:a16="http://schemas.microsoft.com/office/drawing/2014/main" id="{BFA120C4-1D67-A439-BB1E-B993D546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53" y="1160351"/>
            <a:ext cx="4394236" cy="41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C23ECAE8-0791-FA03-A16B-70975C6DCA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36AE55-2675-EDF8-1BF5-FE49BDC6EC01}"/>
              </a:ext>
            </a:extLst>
          </p:cNvPr>
          <p:cNvGrpSpPr/>
          <p:nvPr/>
        </p:nvGrpSpPr>
        <p:grpSpPr>
          <a:xfrm>
            <a:off x="4863636" y="4799081"/>
            <a:ext cx="2191812" cy="1068587"/>
            <a:chOff x="5022804" y="5070778"/>
            <a:chExt cx="2890650" cy="14345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255DF9-FE37-138F-5A8E-F3304813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2804" y="5101450"/>
              <a:ext cx="1341808" cy="14038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818FAE-B3D4-48BB-66BE-20ED03735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4612" y="5070778"/>
              <a:ext cx="1548842" cy="127462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2D0F774-A4C1-56FB-9212-2080740E52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513" b="45068"/>
          <a:stretch>
            <a:fillRect/>
          </a:stretch>
        </p:blipFill>
        <p:spPr>
          <a:xfrm>
            <a:off x="2795078" y="6074716"/>
            <a:ext cx="2180961" cy="7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B5DB-021F-4556-6744-E88318D4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we address today - morning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46EDE8-4FF8-F9B4-26A7-ABD95F6BB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12473"/>
              </p:ext>
            </p:extLst>
          </p:nvPr>
        </p:nvGraphicFramePr>
        <p:xfrm>
          <a:off x="731837" y="855479"/>
          <a:ext cx="10621963" cy="5201294"/>
        </p:xfrm>
        <a:graphic>
          <a:graphicData uri="http://schemas.openxmlformats.org/drawingml/2006/table">
            <a:tbl>
              <a:tblPr/>
              <a:tblGrid>
                <a:gridCol w="7190958">
                  <a:extLst>
                    <a:ext uri="{9D8B030D-6E8A-4147-A177-3AD203B41FA5}">
                      <a16:colId xmlns:a16="http://schemas.microsoft.com/office/drawing/2014/main" val="3529404627"/>
                    </a:ext>
                  </a:extLst>
                </a:gridCol>
                <a:gridCol w="3431005">
                  <a:extLst>
                    <a:ext uri="{9D8B030D-6E8A-4147-A177-3AD203B41FA5}">
                      <a16:colId xmlns:a16="http://schemas.microsoft.com/office/drawing/2014/main" val="2734072574"/>
                    </a:ext>
                  </a:extLst>
                </a:gridCol>
              </a:tblGrid>
              <a:tr h="34609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AI general Challenge and use in LCA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[Giuseppe Cecere]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57920"/>
                  </a:ext>
                </a:extLst>
              </a:tr>
              <a:tr h="51148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Lessons learned from ACLCA workshop on AI in LCA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Sangwon Suh, Tsinghua University*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873994"/>
                  </a:ext>
                </a:extLst>
              </a:tr>
              <a:tr h="474751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Artificial intelligence in LCA: technical, ethical, and</a:t>
                      </a:r>
                    </a:p>
                    <a:p>
                      <a:pPr rtl="0" fontAlgn="b">
                        <a:buNone/>
                      </a:pP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organizational</a:t>
                      </a: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reflections</a:t>
                      </a: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 (UNEP Life Cycle Initiative)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 dirty="0">
                          <a:effectLst/>
                          <a:latin typeface="Calibri" panose="020F0502020204030204" pitchFamily="34" charset="0"/>
                        </a:rPr>
                        <a:t>Manish Kumar, KIT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19759"/>
                  </a:ext>
                </a:extLst>
              </a:tr>
              <a:tr h="51148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AI in Daily LCA Consulting Practice: Opportunities, Risks, and Practical Applications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 dirty="0">
                          <a:effectLst/>
                          <a:latin typeface="Calibri" panose="020F0502020204030204" pitchFamily="34" charset="0"/>
                        </a:rPr>
                        <a:t>Niels Jungbluth, ESU-services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328563"/>
                  </a:ext>
                </a:extLst>
              </a:tr>
              <a:tr h="18070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Discussion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CH" sz="1800">
                        <a:effectLst/>
                      </a:endParaRP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026074"/>
                  </a:ext>
                </a:extLst>
              </a:tr>
              <a:tr h="18070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Coffee Break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CH" sz="1800">
                        <a:effectLst/>
                      </a:endParaRP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274367"/>
                  </a:ext>
                </a:extLst>
              </a:tr>
              <a:tr h="18070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LCI Data modeling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[Dachuan Zhang]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98131"/>
                  </a:ext>
                </a:extLst>
              </a:tr>
              <a:tr h="51148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AI-assisted LCA database development: the TianGong experience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Ming </a:t>
                      </a: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Xu</a:t>
                      </a: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, Tsinghua University*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935432"/>
                  </a:ext>
                </a:extLst>
              </a:tr>
              <a:tr h="34609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LCA Data Quality and the Advent of Artificial Intelligence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Achille Laurent, ecoinvent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153703"/>
                  </a:ext>
                </a:extLst>
              </a:tr>
              <a:tr h="51148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Why AI will never predict environmental impacts only from the molecular structure of a product and how we can still do it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Tim Langhorst, Carbon Minds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47492"/>
                  </a:ext>
                </a:extLst>
              </a:tr>
              <a:tr h="34609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Machine Learning and AI for building stock models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 dirty="0">
                          <a:effectLst/>
                          <a:latin typeface="Calibri" panose="020F0502020204030204" pitchFamily="34" charset="0"/>
                        </a:rPr>
                        <a:t>Deepika Raghu, ETH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234458"/>
                  </a:ext>
                </a:extLst>
              </a:tr>
              <a:tr h="18070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Discussion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CH" sz="1800">
                        <a:effectLst/>
                      </a:endParaRP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482878"/>
                  </a:ext>
                </a:extLst>
              </a:tr>
              <a:tr h="18070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Lunch Break</a:t>
                      </a: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CH" sz="1800" dirty="0">
                        <a:effectLst/>
                      </a:endParaRPr>
                    </a:p>
                  </a:txBody>
                  <a:tcPr marL="11485" marR="11485" marT="7657" marB="7657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339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829F7-8E7B-7B55-C218-DE6DB8E79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DA9FC-1B71-603A-F00B-4EA1EE3A5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DC30-9AB2-6867-8DF2-B2A72AF8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we address today - afternoon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6C706-4B9D-1A06-EADA-3E0397C0D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B3493-D249-45DA-AD1E-EB31175AE07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3BB897-DBCC-7672-AA46-1E428763B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139727"/>
              </p:ext>
            </p:extLst>
          </p:nvPr>
        </p:nvGraphicFramePr>
        <p:xfrm>
          <a:off x="731837" y="1024128"/>
          <a:ext cx="10259568" cy="5116773"/>
        </p:xfrm>
        <a:graphic>
          <a:graphicData uri="http://schemas.openxmlformats.org/drawingml/2006/table">
            <a:tbl>
              <a:tblPr/>
              <a:tblGrid>
                <a:gridCol w="6875971">
                  <a:extLst>
                    <a:ext uri="{9D8B030D-6E8A-4147-A177-3AD203B41FA5}">
                      <a16:colId xmlns:a16="http://schemas.microsoft.com/office/drawing/2014/main" val="1776831434"/>
                    </a:ext>
                  </a:extLst>
                </a:gridCol>
                <a:gridCol w="3383597">
                  <a:extLst>
                    <a:ext uri="{9D8B030D-6E8A-4147-A177-3AD203B41FA5}">
                      <a16:colId xmlns:a16="http://schemas.microsoft.com/office/drawing/2014/main" val="2278576989"/>
                    </a:ext>
                  </a:extLst>
                </a:gridCol>
              </a:tblGrid>
              <a:tr h="1899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Short presentations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[Shuntian Wang]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3403"/>
                  </a:ext>
                </a:extLst>
              </a:tr>
              <a:tr h="36382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EcoSemantic, the First AI-Native Platform for Sustainability Analysis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Carlos Gaete, </a:t>
                      </a: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EcoSemantic</a:t>
                      </a: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 *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013436"/>
                  </a:ext>
                </a:extLst>
              </a:tr>
              <a:tr h="71155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Structured evaluation process for assessing LLM quality performance in a LCA context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fr-FR" sz="1800" b="0">
                          <a:effectLst/>
                          <a:latin typeface="Calibri" panose="020F0502020204030204" pitchFamily="34" charset="0"/>
                        </a:rPr>
                        <a:t>Julien Pedneault / Laure Patouillard, CIRAIG*</a:t>
                      </a:r>
                      <a:endParaRPr lang="en-US" sz="18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16395"/>
                  </a:ext>
                </a:extLst>
              </a:tr>
              <a:tr h="36382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AI for assessing biochar application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 dirty="0">
                          <a:effectLst/>
                          <a:latin typeface="Calibri" panose="020F0502020204030204" pitchFamily="34" charset="0"/>
                        </a:rPr>
                        <a:t>Maria </a:t>
                      </a:r>
                      <a:r>
                        <a:rPr lang="de-CH" sz="1800" b="1" dirty="0" err="1">
                          <a:effectLst/>
                          <a:latin typeface="Calibri" panose="020F0502020204030204" pitchFamily="34" charset="0"/>
                        </a:rPr>
                        <a:t>Myridanis</a:t>
                      </a:r>
                      <a:r>
                        <a:rPr lang="de-CH" sz="1800" b="1" dirty="0">
                          <a:effectLst/>
                          <a:latin typeface="Calibri" panose="020F0502020204030204" pitchFamily="34" charset="0"/>
                        </a:rPr>
                        <a:t>, ETH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147363"/>
                  </a:ext>
                </a:extLst>
              </a:tr>
              <a:tr h="1899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Beyond LCI and LCIA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[Dachuan Zhang]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52645"/>
                  </a:ext>
                </a:extLst>
              </a:tr>
              <a:tr h="36382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Utilizing AI for S-LCA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Carolyn Cole, VTT*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94895"/>
                  </a:ext>
                </a:extLst>
              </a:tr>
              <a:tr h="537689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AI-</a:t>
                      </a: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powered</a:t>
                      </a: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tool</a:t>
                      </a: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CH" sz="18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800" b="0" dirty="0" err="1">
                          <a:effectLst/>
                          <a:latin typeface="Calibri" panose="020F0502020204030204" pitchFamily="34" charset="0"/>
                        </a:rPr>
                        <a:t>footprinting</a:t>
                      </a:r>
                      <a:endParaRPr lang="de-CH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Christie Walker / Jakob Tresch, Niatsu</a:t>
                      </a:r>
                      <a:endParaRPr lang="de-CH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948414"/>
                  </a:ext>
                </a:extLst>
              </a:tr>
              <a:tr h="36382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AI-Powered Product Lifecycle Intelligence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Fabian Hassel, Makersite*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309819"/>
                  </a:ext>
                </a:extLst>
              </a:tr>
              <a:tr h="1899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Discussion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de-CH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36105"/>
                  </a:ext>
                </a:extLst>
              </a:tr>
              <a:tr h="189962">
                <a:tc gridSpan="2"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Coffee break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871004"/>
                  </a:ext>
                </a:extLst>
              </a:tr>
              <a:tr h="1899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Break out discussions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1">
                          <a:effectLst/>
                          <a:latin typeface="Calibri" panose="020F0502020204030204" pitchFamily="34" charset="0"/>
                        </a:rPr>
                        <a:t>[Stephan Pfister]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65810"/>
                  </a:ext>
                </a:extLst>
              </a:tr>
              <a:tr h="363825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Wrap up of AI DF and Outlook to Automation DF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Stephan Pfister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672684"/>
                  </a:ext>
                </a:extLst>
              </a:tr>
              <a:tr h="1899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Farewell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de-CH" sz="1800" b="0">
                          <a:effectLst/>
                          <a:latin typeface="Calibri" panose="020F0502020204030204" pitchFamily="34" charset="0"/>
                        </a:rPr>
                        <a:t>Dachuan Zhang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64214"/>
                  </a:ext>
                </a:extLst>
              </a:tr>
              <a:tr h="1899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</a:rPr>
                        <a:t>End of 92nd LCA Forum</a:t>
                      </a: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9" marR="10989" marT="7326" marB="732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4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320263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277C3170-93C4-4004-925A-762E3FF6A529}" vid="{54F253A4-C5FF-4238-8A43-148031D6EB93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19298</TotalTime>
  <Words>999</Words>
  <Application>Microsoft Office PowerPoint</Application>
  <PresentationFormat>Widescreen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Calibri-Bold</vt:lpstr>
      <vt:lpstr>Segoe UI Symbol</vt:lpstr>
      <vt:lpstr>Symbol</vt:lpstr>
      <vt:lpstr>Times New Roman</vt:lpstr>
      <vt:lpstr>ETH Zürich</vt:lpstr>
      <vt:lpstr>PowerPoint Presentation</vt:lpstr>
      <vt:lpstr>PowerPoint Presentation</vt:lpstr>
      <vt:lpstr>Organizing Team</vt:lpstr>
      <vt:lpstr>Dachuan Zhang Assistant Professor, National University of Singapore  </vt:lpstr>
      <vt:lpstr>Shuntian Wang PhD Candidate in Environmental Engineering at ETH Zurich, supervised by Prof. Dr. Stephan Pfister </vt:lpstr>
      <vt:lpstr>PowerPoint Presentation</vt:lpstr>
      <vt:lpstr>Stephan Pfister   Professor for Quantitative Sustainability Assessment, ETH</vt:lpstr>
      <vt:lpstr>What we address today - morning</vt:lpstr>
      <vt:lpstr>What we address today - afternoon</vt:lpstr>
      <vt:lpstr>PowerPoint Presentation</vt:lpstr>
      <vt:lpstr>PowerPoint Presentation</vt:lpstr>
      <vt:lpstr>Synthesis  </vt:lpstr>
      <vt:lpstr>Breakout group discussions</vt:lpstr>
      <vt:lpstr>Topics &amp; Leading questions</vt:lpstr>
      <vt:lpstr>Synthesis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creator>Melanie Haupt</dc:creator>
  <cp:lastModifiedBy>Stephan Pfister</cp:lastModifiedBy>
  <cp:revision>899</cp:revision>
  <dcterms:created xsi:type="dcterms:W3CDTF">2020-08-17T04:49:46Z</dcterms:created>
  <dcterms:modified xsi:type="dcterms:W3CDTF">2026-02-26T06:45:04Z</dcterms:modified>
</cp:coreProperties>
</file>